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1D8"/>
          </a:solidFill>
        </a:fill>
      </a:tcStyle>
    </a:wholeTbl>
    <a:band2H>
      <a:tcTxStyle b="def" i="def"/>
      <a:tcStyle>
        <a:tcBdr/>
        <a:fill>
          <a:solidFill>
            <a:srgbClr val="E7E9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3CB"/>
          </a:solidFill>
        </a:fill>
      </a:tcStyle>
    </a:wholeTbl>
    <a:band2H>
      <a:tcTxStyle b="def" i="def"/>
      <a:tcStyle>
        <a:tcBdr/>
        <a:fill>
          <a:solidFill>
            <a:srgbClr val="E7EA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E1CC"/>
          </a:solidFill>
        </a:fill>
      </a:tcStyle>
    </a:wholeTbl>
    <a:band2H>
      <a:tcTxStyle b="def" i="def"/>
      <a:tcStyle>
        <a:tcBdr/>
        <a:fill>
          <a:solidFill>
            <a:srgbClr val="E8F0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1" name="Shape 10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Aptos"/>
      </a:defRPr>
    </a:lvl1pPr>
    <a:lvl2pPr indent="228600" latinLnBrk="0">
      <a:defRPr sz="1200">
        <a:latin typeface="+mj-lt"/>
        <a:ea typeface="+mj-ea"/>
        <a:cs typeface="+mj-cs"/>
        <a:sym typeface="Aptos"/>
      </a:defRPr>
    </a:lvl2pPr>
    <a:lvl3pPr indent="457200" latinLnBrk="0">
      <a:defRPr sz="1200">
        <a:latin typeface="+mj-lt"/>
        <a:ea typeface="+mj-ea"/>
        <a:cs typeface="+mj-cs"/>
        <a:sym typeface="Aptos"/>
      </a:defRPr>
    </a:lvl3pPr>
    <a:lvl4pPr indent="685800" latinLnBrk="0">
      <a:defRPr sz="1200">
        <a:latin typeface="+mj-lt"/>
        <a:ea typeface="+mj-ea"/>
        <a:cs typeface="+mj-cs"/>
        <a:sym typeface="Aptos"/>
      </a:defRPr>
    </a:lvl4pPr>
    <a:lvl5pPr indent="914400" latinLnBrk="0">
      <a:defRPr sz="1200">
        <a:latin typeface="+mj-lt"/>
        <a:ea typeface="+mj-ea"/>
        <a:cs typeface="+mj-cs"/>
        <a:sym typeface="Aptos"/>
      </a:defRPr>
    </a:lvl5pPr>
    <a:lvl6pPr indent="1143000" latinLnBrk="0">
      <a:defRPr sz="1200">
        <a:latin typeface="+mj-lt"/>
        <a:ea typeface="+mj-ea"/>
        <a:cs typeface="+mj-cs"/>
        <a:sym typeface="Aptos"/>
      </a:defRPr>
    </a:lvl6pPr>
    <a:lvl7pPr indent="1371600" latinLnBrk="0">
      <a:defRPr sz="1200">
        <a:latin typeface="+mj-lt"/>
        <a:ea typeface="+mj-ea"/>
        <a:cs typeface="+mj-cs"/>
        <a:sym typeface="Aptos"/>
      </a:defRPr>
    </a:lvl7pPr>
    <a:lvl8pPr indent="1600200" latinLnBrk="0">
      <a:defRPr sz="1200">
        <a:latin typeface="+mj-lt"/>
        <a:ea typeface="+mj-ea"/>
        <a:cs typeface="+mj-cs"/>
        <a:sym typeface="Aptos"/>
      </a:defRPr>
    </a:lvl8pPr>
    <a:lvl9pPr indent="1828800" latinLnBrk="0">
      <a:defRPr sz="1200">
        <a:latin typeface="+mj-lt"/>
        <a:ea typeface="+mj-ea"/>
        <a:cs typeface="+mj-cs"/>
        <a:sym typeface="Aptos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9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90" cy="823915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0">
              <a:buSzTx/>
              <a:buFontTx/>
              <a:buNone/>
              <a:defRPr b="1" sz="2400"/>
            </a:lvl2pPr>
            <a:lvl3pPr marL="0" indent="0">
              <a:buSzTx/>
              <a:buFontTx/>
              <a:buNone/>
              <a:defRPr b="1" sz="2400"/>
            </a:lvl3pPr>
            <a:lvl4pPr marL="0" indent="0">
              <a:buSzTx/>
              <a:buFontTx/>
              <a:buNone/>
              <a:defRPr b="1" sz="2400"/>
            </a:lvl4pPr>
            <a:lvl5pPr marL="0" indent="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3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5183187" y="987425"/>
            <a:ext cx="6172203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80149" y="6404294"/>
            <a:ext cx="273652" cy="2692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757575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pto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le 1"/>
          <p:cNvSpPr txBox="1"/>
          <p:nvPr>
            <p:ph type="ctrTitle"/>
          </p:nvPr>
        </p:nvSpPr>
        <p:spPr>
          <a:xfrm>
            <a:off x="1524000" y="1817594"/>
            <a:ext cx="9144000" cy="2387604"/>
          </a:xfrm>
          <a:prstGeom prst="rect">
            <a:avLst/>
          </a:prstGeom>
        </p:spPr>
        <p:txBody>
          <a:bodyPr/>
          <a:lstStyle/>
          <a:p>
            <a:pPr defTabSz="521208">
              <a:defRPr sz="4100"/>
            </a:pPr>
            <a:r>
              <a:t>SnackTrack</a:t>
            </a:r>
            <a:endParaRPr sz="3000"/>
          </a:p>
          <a:p>
            <a:pPr defTabSz="521208">
              <a:defRPr sz="3000"/>
            </a:pPr>
          </a:p>
          <a:p>
            <a:pPr defTabSz="521208">
              <a:defRPr sz="3000"/>
            </a:pPr>
            <a:r>
              <a:t>How to make food tracking </a:t>
            </a:r>
          </a:p>
          <a:p>
            <a:pPr defTabSz="521208">
              <a:defRPr sz="3000"/>
            </a:pPr>
            <a:r>
              <a:t>more attractive</a:t>
            </a:r>
          </a:p>
        </p:txBody>
      </p:sp>
      <p:pic>
        <p:nvPicPr>
          <p:cNvPr id="10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3354" y="5625179"/>
            <a:ext cx="3123739" cy="106207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START Hack Challenge 2024"/>
          <p:cNvSpPr txBox="1"/>
          <p:nvPr/>
        </p:nvSpPr>
        <p:spPr>
          <a:xfrm>
            <a:off x="8651891" y="6284547"/>
            <a:ext cx="3408369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694944">
              <a:lnSpc>
                <a:spcPct val="90000"/>
              </a:lnSpc>
              <a:defRPr sz="2000">
                <a:latin typeface="Aptos Display"/>
                <a:ea typeface="Aptos Display"/>
                <a:cs typeface="Aptos Display"/>
                <a:sym typeface="Aptos Display"/>
              </a:defRPr>
            </a:lvl1pPr>
          </a:lstStyle>
          <a:p>
            <a:pPr/>
            <a:r>
              <a:t>START Hack Challenge 2024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9418" y="1674017"/>
            <a:ext cx="9553165" cy="4662246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What Makes Food Tracking Apps (un)attractive?"/>
          <p:cNvSpPr txBox="1"/>
          <p:nvPr/>
        </p:nvSpPr>
        <p:spPr>
          <a:xfrm>
            <a:off x="2791069" y="376905"/>
            <a:ext cx="6609860" cy="459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/>
            </a:lvl1pPr>
          </a:lstStyle>
          <a:p>
            <a:pPr/>
            <a:r>
              <a:t>What Makes Food Tracking Apps (un)attractive?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1"/>
          <p:cNvSpPr txBox="1"/>
          <p:nvPr>
            <p:ph type="title"/>
          </p:nvPr>
        </p:nvSpPr>
        <p:spPr>
          <a:xfrm>
            <a:off x="733096" y="309561"/>
            <a:ext cx="10515601" cy="1325564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pPr/>
            <a:r>
              <a:t>Usual (Poor Performing) Approach to Tracking</a:t>
            </a:r>
          </a:p>
        </p:txBody>
      </p:sp>
      <p:pic>
        <p:nvPicPr>
          <p:cNvPr id="11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6729" y="1763554"/>
            <a:ext cx="2558340" cy="25583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47809" y="1406213"/>
            <a:ext cx="3273026" cy="32730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098801" y="2090542"/>
            <a:ext cx="1904365" cy="1904365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Nutritional Information"/>
          <p:cNvSpPr txBox="1"/>
          <p:nvPr/>
        </p:nvSpPr>
        <p:spPr>
          <a:xfrm>
            <a:off x="8613706" y="4450324"/>
            <a:ext cx="2340354" cy="370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Nutritional Information</a:t>
            </a:r>
          </a:p>
        </p:txBody>
      </p:sp>
      <p:sp>
        <p:nvSpPr>
          <p:cNvPr id="115" name="Image of meal"/>
          <p:cNvSpPr txBox="1"/>
          <p:nvPr/>
        </p:nvSpPr>
        <p:spPr>
          <a:xfrm>
            <a:off x="1189576" y="4450324"/>
            <a:ext cx="1552643" cy="370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Image of meal</a:t>
            </a:r>
          </a:p>
        </p:txBody>
      </p:sp>
      <p:sp>
        <p:nvSpPr>
          <p:cNvPr id="116" name="AI"/>
          <p:cNvSpPr txBox="1"/>
          <p:nvPr/>
        </p:nvSpPr>
        <p:spPr>
          <a:xfrm>
            <a:off x="5935936" y="4450324"/>
            <a:ext cx="320123" cy="370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AI</a:t>
            </a:r>
          </a:p>
        </p:txBody>
      </p:sp>
      <p:sp>
        <p:nvSpPr>
          <p:cNvPr id="117" name="So let’s “help” the food tracker,…"/>
          <p:cNvSpPr txBox="1"/>
          <p:nvPr/>
        </p:nvSpPr>
        <p:spPr>
          <a:xfrm>
            <a:off x="3148707" y="5475113"/>
            <a:ext cx="5684373" cy="1031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3100">
                <a:solidFill>
                  <a:schemeClr val="accent6">
                    <a:lumOff val="-8352"/>
                  </a:schemeClr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So let’s “help” the food tracker, </a:t>
            </a:r>
          </a:p>
          <a:p>
            <a:pPr algn="ctr">
              <a:defRPr sz="3100">
                <a:solidFill>
                  <a:schemeClr val="accent2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Without making the task tedious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1"/>
          <p:cNvSpPr txBox="1"/>
          <p:nvPr>
            <p:ph type="title"/>
          </p:nvPr>
        </p:nvSpPr>
        <p:spPr>
          <a:xfrm>
            <a:off x="285587" y="238484"/>
            <a:ext cx="3669159" cy="1325564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Our Approach</a:t>
            </a:r>
          </a:p>
        </p:txBody>
      </p:sp>
      <p:pic>
        <p:nvPicPr>
          <p:cNvPr id="120" name="Grafik 6" descr="Grafik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624" y="3969946"/>
            <a:ext cx="2329900" cy="2329898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Rechteck: abgerundete Ecken 7"/>
          <p:cNvSpPr/>
          <p:nvPr/>
        </p:nvSpPr>
        <p:spPr>
          <a:xfrm>
            <a:off x="3007262" y="2946917"/>
            <a:ext cx="2856755" cy="1251861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 w="19050">
            <a:solidFill>
              <a:srgbClr val="F2F2F2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pPr>
          </a:p>
        </p:txBody>
      </p:sp>
      <p:sp>
        <p:nvSpPr>
          <p:cNvPr id="122" name="Textfeld 9"/>
          <p:cNvSpPr txBox="1"/>
          <p:nvPr/>
        </p:nvSpPr>
        <p:spPr>
          <a:xfrm>
            <a:off x="3218615" y="3285145"/>
            <a:ext cx="2434048" cy="574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200"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Orchestrator</a:t>
            </a:r>
          </a:p>
        </p:txBody>
      </p:sp>
      <p:sp>
        <p:nvSpPr>
          <p:cNvPr id="123" name="Textfeld 11"/>
          <p:cNvSpPr txBox="1"/>
          <p:nvPr/>
        </p:nvSpPr>
        <p:spPr>
          <a:xfrm>
            <a:off x="5442451" y="5222985"/>
            <a:ext cx="2875805" cy="1386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2800">
                <a:solidFill>
                  <a:srgbClr val="6449B4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Ingredient</a:t>
            </a:r>
          </a:p>
          <a:p>
            <a:pPr algn="ctr">
              <a:defRPr sz="2800">
                <a:solidFill>
                  <a:srgbClr val="6449B4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Suggestion Model</a:t>
            </a:r>
          </a:p>
        </p:txBody>
      </p:sp>
      <p:sp>
        <p:nvSpPr>
          <p:cNvPr id="124" name="Textfeld 13"/>
          <p:cNvSpPr txBox="1"/>
          <p:nvPr/>
        </p:nvSpPr>
        <p:spPr>
          <a:xfrm>
            <a:off x="8116020" y="2899074"/>
            <a:ext cx="1920384" cy="1386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F3893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Mass Prediction Model</a:t>
            </a:r>
          </a:p>
        </p:txBody>
      </p:sp>
      <p:sp>
        <p:nvSpPr>
          <p:cNvPr id="125" name="Rechteck: abgerundete Ecken 14"/>
          <p:cNvSpPr/>
          <p:nvPr/>
        </p:nvSpPr>
        <p:spPr>
          <a:xfrm>
            <a:off x="7328665" y="530346"/>
            <a:ext cx="2169209" cy="1164541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9050">
            <a:solidFill>
              <a:srgbClr val="F2F2F2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pPr>
          </a:p>
        </p:txBody>
      </p:sp>
      <p:sp>
        <p:nvSpPr>
          <p:cNvPr id="126" name="Textfeld 15"/>
          <p:cNvSpPr txBox="1"/>
          <p:nvPr/>
        </p:nvSpPr>
        <p:spPr>
          <a:xfrm>
            <a:off x="7163588" y="647770"/>
            <a:ext cx="2499364" cy="1056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3200"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Nutritional</a:t>
            </a:r>
          </a:p>
          <a:p>
            <a:pPr algn="ctr">
              <a:defRPr sz="3200">
                <a:solidFill>
                  <a:srgbClr val="FFFFFF"/>
                </a:solidFill>
                <a:latin typeface="+mj-lt"/>
                <a:ea typeface="+mj-ea"/>
                <a:cs typeface="+mj-cs"/>
                <a:sym typeface="Aptos"/>
              </a:defRPr>
            </a:pPr>
            <a:r>
              <a:t>Info</a:t>
            </a:r>
          </a:p>
        </p:txBody>
      </p:sp>
      <p:sp>
        <p:nvSpPr>
          <p:cNvPr id="127" name="Gerade Verbindung mit Pfeil 17"/>
          <p:cNvSpPr/>
          <p:nvPr/>
        </p:nvSpPr>
        <p:spPr>
          <a:xfrm flipV="1">
            <a:off x="1868422" y="3782543"/>
            <a:ext cx="982773" cy="643699"/>
          </a:xfrm>
          <a:prstGeom prst="line">
            <a:avLst/>
          </a:prstGeom>
          <a:ln w="76200">
            <a:solidFill>
              <a:srgbClr val="80808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8" name="Gerade Verbindung mit Pfeil 19"/>
          <p:cNvSpPr/>
          <p:nvPr/>
        </p:nvSpPr>
        <p:spPr>
          <a:xfrm flipV="1">
            <a:off x="6143380" y="1919089"/>
            <a:ext cx="2066730" cy="1040918"/>
          </a:xfrm>
          <a:prstGeom prst="line">
            <a:avLst/>
          </a:prstGeom>
          <a:ln w="76200">
            <a:solidFill>
              <a:srgbClr val="80808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9" name="Gerade Verbindung mit Pfeil 22"/>
          <p:cNvSpPr/>
          <p:nvPr/>
        </p:nvSpPr>
        <p:spPr>
          <a:xfrm flipV="1">
            <a:off x="6325437" y="3544137"/>
            <a:ext cx="1754289" cy="26577"/>
          </a:xfrm>
          <a:prstGeom prst="line">
            <a:avLst/>
          </a:prstGeom>
          <a:ln w="76200">
            <a:solidFill>
              <a:srgbClr val="80808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0" name="Gerade Verbindung mit Pfeil 26"/>
          <p:cNvSpPr/>
          <p:nvPr/>
        </p:nvSpPr>
        <p:spPr>
          <a:xfrm>
            <a:off x="6039934" y="4197844"/>
            <a:ext cx="1210207" cy="738653"/>
          </a:xfrm>
          <a:prstGeom prst="line">
            <a:avLst/>
          </a:prstGeom>
          <a:ln w="76200">
            <a:solidFill>
              <a:srgbClr val="80808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31" name="Grafik 31" descr="Grafik 3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4951" y="3045939"/>
            <a:ext cx="985860" cy="985861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Textfeld 38"/>
          <p:cNvSpPr txBox="1"/>
          <p:nvPr/>
        </p:nvSpPr>
        <p:spPr>
          <a:xfrm>
            <a:off x="6294137" y="1735285"/>
            <a:ext cx="681448" cy="828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800">
                <a:solidFill>
                  <a:srgbClr val="808080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3.</a:t>
            </a:r>
          </a:p>
        </p:txBody>
      </p:sp>
      <p:sp>
        <p:nvSpPr>
          <p:cNvPr id="133" name="Textfeld 39"/>
          <p:cNvSpPr txBox="1"/>
          <p:nvPr/>
        </p:nvSpPr>
        <p:spPr>
          <a:xfrm>
            <a:off x="7339834" y="2690056"/>
            <a:ext cx="1002578" cy="828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800">
                <a:solidFill>
                  <a:srgbClr val="808080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134" name="Textfeld 40"/>
          <p:cNvSpPr txBox="1"/>
          <p:nvPr/>
        </p:nvSpPr>
        <p:spPr>
          <a:xfrm>
            <a:off x="7348397" y="4259822"/>
            <a:ext cx="681448" cy="828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800">
                <a:solidFill>
                  <a:srgbClr val="808080"/>
                </a:solidFill>
                <a:latin typeface="+mj-lt"/>
                <a:ea typeface="+mj-ea"/>
                <a:cs typeface="+mj-cs"/>
                <a:sym typeface="Aptos"/>
              </a:defRPr>
            </a:lvl1pPr>
          </a:lstStyle>
          <a:p>
            <a:pPr/>
            <a:r>
              <a:t>1.</a:t>
            </a:r>
          </a:p>
        </p:txBody>
      </p:sp>
      <p:pic>
        <p:nvPicPr>
          <p:cNvPr id="135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0452" y="392451"/>
            <a:ext cx="1270911" cy="12709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pasted-movie.png" descr="pasted-movie.png"/>
          <p:cNvPicPr>
            <a:picLocks noChangeAspect="1"/>
          </p:cNvPicPr>
          <p:nvPr/>
        </p:nvPicPr>
        <p:blipFill>
          <a:blip r:embed="rId5">
            <a:alphaModFix amt="38017"/>
            <a:extLst/>
          </a:blip>
          <a:stretch>
            <a:fillRect/>
          </a:stretch>
        </p:blipFill>
        <p:spPr>
          <a:xfrm>
            <a:off x="7890364" y="4937114"/>
            <a:ext cx="1812273" cy="17342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pasted-movie.png" descr="pasted-movie.png"/>
          <p:cNvPicPr>
            <a:picLocks noChangeAspect="1"/>
          </p:cNvPicPr>
          <p:nvPr/>
        </p:nvPicPr>
        <p:blipFill>
          <a:blip r:embed="rId5">
            <a:alphaModFix amt="38017"/>
            <a:extLst/>
          </a:blip>
          <a:stretch>
            <a:fillRect/>
          </a:stretch>
        </p:blipFill>
        <p:spPr>
          <a:xfrm>
            <a:off x="10016083" y="2818153"/>
            <a:ext cx="1812273" cy="17342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pasted-movie.png" descr="pasted-movi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639916" y="1548610"/>
            <a:ext cx="1591447" cy="13537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pasted-movie.png" descr="pasted-movi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828090" y="4697286"/>
            <a:ext cx="2188258" cy="1094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pasted-movie.png" descr="pasted-movie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033171" y="5235688"/>
            <a:ext cx="1591448" cy="13614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ngredient Suggestion Model"/>
          <p:cNvSpPr txBox="1"/>
          <p:nvPr>
            <p:ph type="title"/>
          </p:nvPr>
        </p:nvSpPr>
        <p:spPr>
          <a:xfrm>
            <a:off x="441142" y="201630"/>
            <a:ext cx="10515601" cy="1325564"/>
          </a:xfrm>
          <a:prstGeom prst="rect">
            <a:avLst/>
          </a:prstGeom>
        </p:spPr>
        <p:txBody>
          <a:bodyPr/>
          <a:lstStyle>
            <a:lvl1pPr algn="ctr">
              <a:defRPr sz="3800"/>
            </a:lvl1pPr>
          </a:lstStyle>
          <a:p>
            <a:pPr/>
            <a:r>
              <a:t>Ingredient Suggestion Model</a:t>
            </a:r>
          </a:p>
        </p:txBody>
      </p:sp>
      <p:pic>
        <p:nvPicPr>
          <p:cNvPr id="143" name="download.png" descr="downloa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1584" y="1746119"/>
            <a:ext cx="8934717" cy="49114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1"/>
          <p:cNvSpPr txBox="1"/>
          <p:nvPr>
            <p:ph type="title"/>
          </p:nvPr>
        </p:nvSpPr>
        <p:spPr>
          <a:xfrm>
            <a:off x="5984772" y="4417592"/>
            <a:ext cx="5159845" cy="1325564"/>
          </a:xfrm>
          <a:prstGeom prst="rect">
            <a:avLst/>
          </a:prstGeom>
        </p:spPr>
        <p:txBody>
          <a:bodyPr/>
          <a:lstStyle/>
          <a:p>
            <a:pPr algn="r">
              <a:defRPr sz="1600"/>
            </a:pPr>
            <a:r>
              <a:t>Quote from Mattia Visigalli, </a:t>
            </a:r>
          </a:p>
          <a:p>
            <a:pPr algn="r">
              <a:defRPr sz="1600"/>
            </a:pPr>
            <a:r>
              <a:t>Innovation consultant at Zurich insurance</a:t>
            </a:r>
          </a:p>
        </p:txBody>
      </p:sp>
      <p:sp>
        <p:nvSpPr>
          <p:cNvPr id="146" name="Content Placeholder 2"/>
          <p:cNvSpPr txBox="1"/>
          <p:nvPr>
            <p:ph type="body" sz="half" idx="1"/>
          </p:nvPr>
        </p:nvSpPr>
        <p:spPr>
          <a:xfrm>
            <a:off x="838200" y="2465914"/>
            <a:ext cx="10515600" cy="315268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i="1" sz="3300"/>
            </a:lvl1pPr>
          </a:lstStyle>
          <a:p>
            <a:pPr/>
            <a:r>
              <a:t>“Almost all heath insurances want to develop their personalised healthcare application and almost all of them have in their roadmap a project based on nutrition based project”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itle 1"/>
          <p:cNvSpPr txBox="1"/>
          <p:nvPr>
            <p:ph type="title"/>
          </p:nvPr>
        </p:nvSpPr>
        <p:spPr>
          <a:xfrm>
            <a:off x="5316613" y="3102"/>
            <a:ext cx="1558773" cy="1325563"/>
          </a:xfrm>
          <a:prstGeom prst="rect">
            <a:avLst/>
          </a:prstGeom>
        </p:spPr>
        <p:txBody>
          <a:bodyPr/>
          <a:lstStyle/>
          <a:p>
            <a:pPr/>
            <a:r>
              <a:t>UX</a:t>
            </a:r>
          </a:p>
        </p:txBody>
      </p:sp>
      <p:pic>
        <p:nvPicPr>
          <p:cNvPr id="14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4950" y="0"/>
            <a:ext cx="3480513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36536" y="0"/>
            <a:ext cx="3480511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355743" y="0"/>
            <a:ext cx="3480513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Roadmap"/>
          <p:cNvSpPr txBox="1"/>
          <p:nvPr>
            <p:ph type="title"/>
          </p:nvPr>
        </p:nvSpPr>
        <p:spPr>
          <a:xfrm>
            <a:off x="838199" y="2766218"/>
            <a:ext cx="10515601" cy="1325564"/>
          </a:xfrm>
          <a:prstGeom prst="rect">
            <a:avLst/>
          </a:prstGeom>
        </p:spPr>
        <p:txBody>
          <a:bodyPr/>
          <a:lstStyle>
            <a:lvl1pPr algn="ctr">
              <a:defRPr sz="6200"/>
            </a:lvl1pPr>
          </a:lstStyle>
          <a:p>
            <a:pPr/>
            <a:r>
              <a:t>Roadmap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el 1"/>
          <p:cNvSpPr txBox="1"/>
          <p:nvPr>
            <p:ph type="title"/>
          </p:nvPr>
        </p:nvSpPr>
        <p:spPr>
          <a:xfrm>
            <a:off x="6480095" y="738826"/>
            <a:ext cx="4707326" cy="1325564"/>
          </a:xfrm>
          <a:prstGeom prst="rect">
            <a:avLst/>
          </a:prstGeom>
        </p:spPr>
        <p:txBody>
          <a:bodyPr/>
          <a:lstStyle>
            <a:lvl1pPr algn="ctr" defTabSz="795527">
              <a:defRPr sz="4176"/>
            </a:lvl1pPr>
          </a:lstStyle>
          <a:p>
            <a:pPr/>
            <a:r>
              <a:t>Find our code on GitHub</a:t>
            </a:r>
          </a:p>
        </p:txBody>
      </p:sp>
      <p:pic>
        <p:nvPicPr>
          <p:cNvPr id="156" name="Grafik 6" descr="Grafik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96371" y="2249384"/>
            <a:ext cx="4074775" cy="40747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qrcode_105513735_9df37e8d47ba9cd3332778528682f833.png" descr="qrcode_105513735_9df37e8d47ba9cd3332778528682f83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0330" y="409077"/>
            <a:ext cx="6039845" cy="6039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000FF"/>
      </a:hlink>
      <a:folHlink>
        <a:srgbClr val="FF00FF"/>
      </a:folHlink>
    </a:clrScheme>
    <a:fontScheme name="office theme">
      <a:majorFont>
        <a:latin typeface="Aptos"/>
        <a:ea typeface="Aptos"/>
        <a:cs typeface="Aptos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000FF"/>
      </a:hlink>
      <a:folHlink>
        <a:srgbClr val="FF00FF"/>
      </a:folHlink>
    </a:clrScheme>
    <a:fontScheme name="office theme">
      <a:majorFont>
        <a:latin typeface="Aptos"/>
        <a:ea typeface="Aptos"/>
        <a:cs typeface="Aptos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